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1" r:id="rId2"/>
    <p:sldId id="279" r:id="rId3"/>
    <p:sldId id="271" r:id="rId4"/>
    <p:sldId id="282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52" y="9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hthoek 30"/>
              <p:cNvSpPr/>
              <p:nvPr/>
            </p:nvSpPr>
            <p:spPr>
              <a:xfrm>
                <a:off x="4506926" y="1477429"/>
                <a:ext cx="2265236" cy="6245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=9500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…</m:t>
                            </m:r>
                          </m:sup>
                        </m:sSup>
                        <m:r>
                          <a:rPr lang="en-US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N</m:t>
                        </m:r>
                      </m:num>
                      <m:den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…</m:t>
                                </m:r>
                              </m:sup>
                            </m:s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</a:rPr>
                              <m:t>cm</m:t>
                            </m:r>
                          </m:e>
                          <m:sup>
                            <m:r>
                              <a:rPr lang="en-US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lang="en-US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 </a:t>
                </a:r>
                <a:endParaRPr lang="nl-NL" dirty="0"/>
              </a:p>
            </p:txBody>
          </p:sp>
        </mc:Choice>
        <mc:Fallback xmlns="">
          <p:sp>
            <p:nvSpPr>
              <p:cNvPr id="31" name="Rechthoek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6926" y="1477429"/>
                <a:ext cx="2265236" cy="624595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§1.3 </a:t>
            </a:r>
            <a:r>
              <a:rPr lang="en-US" dirty="0" err="1" smtClean="0"/>
              <a:t>Gemengde</a:t>
            </a:r>
            <a:r>
              <a:rPr lang="en-US" dirty="0" smtClean="0"/>
              <a:t> </a:t>
            </a:r>
            <a:r>
              <a:rPr lang="en-US" dirty="0" err="1" smtClean="0"/>
              <a:t>eenheden</a:t>
            </a:r>
            <a:r>
              <a:rPr lang="en-US" dirty="0" smtClean="0"/>
              <a:t> </a:t>
            </a:r>
            <a:r>
              <a:rPr lang="en-US" dirty="0" err="1" smtClean="0"/>
              <a:t>omzetten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558092" y="866447"/>
            <a:ext cx="32600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9500 </a:t>
            </a:r>
            <a:r>
              <a:rPr lang="en-US" sz="2400" dirty="0" err="1" smtClean="0">
                <a:latin typeface="Calibri" pitchFamily="34" charset="0"/>
              </a:rPr>
              <a:t>kN</a:t>
            </a:r>
            <a:r>
              <a:rPr lang="en-US" sz="2400" dirty="0" smtClean="0">
                <a:latin typeface="Calibri" pitchFamily="34" charset="0"/>
              </a:rPr>
              <a:t>/m</a:t>
            </a:r>
            <a:r>
              <a:rPr lang="en-US" sz="2400" baseline="30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 = …… N/cm</a:t>
            </a:r>
            <a:r>
              <a:rPr lang="en-US" sz="2400" baseline="30000" dirty="0" smtClean="0">
                <a:latin typeface="Calibri" pitchFamily="34" charset="0"/>
              </a:rPr>
              <a:t>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/>
              <p:cNvSpPr txBox="1"/>
              <p:nvPr/>
            </p:nvSpPr>
            <p:spPr>
              <a:xfrm>
                <a:off x="1214193" y="1467010"/>
                <a:ext cx="3444661" cy="62427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>
                    <a:latin typeface="Calibri" pitchFamily="34" charset="0"/>
                  </a:rPr>
                  <a:t>Schrijf </a:t>
                </a:r>
                <a:r>
                  <a:rPr lang="en-US" sz="2400" dirty="0" err="1" smtClean="0">
                    <a:latin typeface="Calibri" pitchFamily="34" charset="0"/>
                  </a:rPr>
                  <a:t>als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breuk</a:t>
                </a:r>
                <a:r>
                  <a:rPr lang="en-US" sz="2400" dirty="0" smtClean="0">
                    <a:latin typeface="Calibri" pitchFamily="34" charset="0"/>
                  </a:rPr>
                  <a:t>: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9500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𝑘𝑁</m:t>
                        </m:r>
                      </m:num>
                      <m:den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nl-NL" sz="2400" dirty="0" smtClean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5" name="Tekstvak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193" y="1467010"/>
                <a:ext cx="3444661" cy="624273"/>
              </a:xfrm>
              <a:prstGeom prst="rect">
                <a:avLst/>
              </a:prstGeom>
              <a:blipFill rotWithShape="0">
                <a:blip r:embed="rId3"/>
                <a:stretch>
                  <a:fillRect l="-2655" b="-98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ep 10"/>
          <p:cNvGrpSpPr/>
          <p:nvPr/>
        </p:nvGrpSpPr>
        <p:grpSpPr>
          <a:xfrm>
            <a:off x="5851731" y="1338465"/>
            <a:ext cx="416317" cy="750428"/>
            <a:chOff x="6008862" y="4099773"/>
            <a:chExt cx="416317" cy="750428"/>
          </a:xfrm>
        </p:grpSpPr>
        <p:sp>
          <p:nvSpPr>
            <p:cNvPr id="8" name="Rechthoek 7"/>
            <p:cNvSpPr/>
            <p:nvPr/>
          </p:nvSpPr>
          <p:spPr>
            <a:xfrm>
              <a:off x="6201624" y="4237371"/>
              <a:ext cx="144855" cy="198827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9" name="Rechthoek 8"/>
            <p:cNvSpPr/>
            <p:nvPr/>
          </p:nvSpPr>
          <p:spPr>
            <a:xfrm>
              <a:off x="6056769" y="4631770"/>
              <a:ext cx="144855" cy="198827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7" name="Tekstvak 6"/>
            <p:cNvSpPr txBox="1"/>
            <p:nvPr/>
          </p:nvSpPr>
          <p:spPr>
            <a:xfrm>
              <a:off x="6123493" y="409977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  <a:latin typeface="Calibri" pitchFamily="34" charset="0"/>
                </a:rPr>
                <a:t>3</a:t>
              </a:r>
              <a:endParaRPr lang="nl-NL" sz="1800" b="1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10" name="Tekstvak 9"/>
            <p:cNvSpPr txBox="1"/>
            <p:nvPr/>
          </p:nvSpPr>
          <p:spPr>
            <a:xfrm>
              <a:off x="6008862" y="448086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FF0000"/>
                  </a:solidFill>
                  <a:latin typeface="Calibri" pitchFamily="34" charset="0"/>
                </a:rPr>
                <a:t>4</a:t>
              </a:r>
              <a:endParaRPr lang="nl-NL" sz="1800" b="1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kstvak 13"/>
              <p:cNvSpPr txBox="1"/>
              <p:nvPr/>
            </p:nvSpPr>
            <p:spPr>
              <a:xfrm>
                <a:off x="6623915" y="1582437"/>
                <a:ext cx="189192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=950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𝑐𝑚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nl-NL" sz="2400" dirty="0" smtClean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4" name="Tekstvak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3915" y="1582437"/>
                <a:ext cx="1891928" cy="369332"/>
              </a:xfrm>
              <a:prstGeom prst="rect">
                <a:avLst/>
              </a:prstGeom>
              <a:blipFill rotWithShape="0">
                <a:blip r:embed="rId4"/>
                <a:stretch>
                  <a:fillRect l="-1290" t="-1667" r="-1290" b="-3500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ep 19"/>
          <p:cNvGrpSpPr/>
          <p:nvPr/>
        </p:nvGrpSpPr>
        <p:grpSpPr>
          <a:xfrm>
            <a:off x="2699237" y="2145924"/>
            <a:ext cx="4915128" cy="830997"/>
            <a:chOff x="2856368" y="4916285"/>
            <a:chExt cx="4915128" cy="830997"/>
          </a:xfrm>
        </p:grpSpPr>
        <p:cxnSp>
          <p:nvCxnSpPr>
            <p:cNvPr id="16" name="Rechte verbindingslijn met pijl 15"/>
            <p:cNvCxnSpPr/>
            <p:nvPr/>
          </p:nvCxnSpPr>
          <p:spPr>
            <a:xfrm flipH="1">
              <a:off x="5468293" y="4916285"/>
              <a:ext cx="452674" cy="343778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kstvak 16"/>
            <p:cNvSpPr txBox="1"/>
            <p:nvPr/>
          </p:nvSpPr>
          <p:spPr>
            <a:xfrm>
              <a:off x="2856368" y="4916285"/>
              <a:ext cx="491512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Rekenmachine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:</a:t>
              </a:r>
            </a:p>
            <a:p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9   5   0   0   *   1   EXP   3   /   1   EXP   4</a:t>
              </a:r>
              <a:endParaRPr lang="nl-NL" sz="2400" dirty="0" smtClean="0">
                <a:solidFill>
                  <a:srgbClr val="0070C0"/>
                </a:solidFill>
                <a:latin typeface="Calibri" pitchFamily="34" charset="0"/>
              </a:endParaRPr>
            </a:p>
          </p:txBody>
        </p:sp>
      </p:grpSp>
      <p:sp>
        <p:nvSpPr>
          <p:cNvPr id="21" name="Tekstvak 20"/>
          <p:cNvSpPr txBox="1"/>
          <p:nvPr/>
        </p:nvSpPr>
        <p:spPr>
          <a:xfrm>
            <a:off x="1327637" y="3087230"/>
            <a:ext cx="300088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=         dm</a:t>
            </a:r>
            <a:r>
              <a:rPr lang="en-US" baseline="30000" dirty="0" smtClean="0"/>
              <a:t>2</a:t>
            </a:r>
          </a:p>
          <a:p>
            <a:r>
              <a:rPr lang="en-US" dirty="0"/>
              <a:t>cm</a:t>
            </a:r>
            <a:r>
              <a:rPr lang="en-US" baseline="30000" dirty="0"/>
              <a:t>3</a:t>
            </a:r>
            <a:r>
              <a:rPr lang="en-US" dirty="0"/>
              <a:t> =        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  <a:endParaRPr lang="nl-NL" baseline="30000" dirty="0" smtClean="0"/>
          </a:p>
          <a:p>
            <a:r>
              <a:rPr lang="en-US" dirty="0"/>
              <a:t>km</a:t>
            </a:r>
            <a:r>
              <a:rPr lang="en-US" baseline="30000" dirty="0"/>
              <a:t>2</a:t>
            </a:r>
            <a:r>
              <a:rPr lang="en-US" dirty="0"/>
              <a:t> =         </a:t>
            </a:r>
            <a:r>
              <a:rPr lang="en-US" dirty="0" smtClean="0"/>
              <a:t>m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mm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  <a:r>
              <a:rPr lang="en-US" dirty="0"/>
              <a:t>=         </a:t>
            </a:r>
            <a:r>
              <a:rPr lang="en-US" dirty="0" smtClean="0"/>
              <a:t>m</a:t>
            </a:r>
            <a:r>
              <a:rPr lang="en-US" baseline="30000" dirty="0" smtClean="0"/>
              <a:t>3</a:t>
            </a:r>
          </a:p>
          <a:p>
            <a:r>
              <a:rPr lang="en-US" dirty="0" smtClean="0"/>
              <a:t>3 m/s = 	km/h</a:t>
            </a:r>
          </a:p>
          <a:p>
            <a:r>
              <a:rPr lang="en-US" dirty="0" smtClean="0"/>
              <a:t>2 g/cm</a:t>
            </a:r>
            <a:r>
              <a:rPr lang="en-US" baseline="30000" dirty="0" smtClean="0"/>
              <a:t>3</a:t>
            </a:r>
            <a:r>
              <a:rPr lang="en-US" dirty="0" smtClean="0"/>
              <a:t> = 	  kg/m</a:t>
            </a:r>
            <a:r>
              <a:rPr lang="en-US" baseline="30000" dirty="0" smtClean="0"/>
              <a:t>3</a:t>
            </a:r>
            <a:endParaRPr lang="nl-NL" baseline="30000" dirty="0"/>
          </a:p>
          <a:p>
            <a:endParaRPr lang="nl-NL" baseline="30000" dirty="0"/>
          </a:p>
          <a:p>
            <a:endParaRPr lang="nl-NL" sz="2400" baseline="30000" dirty="0" smtClean="0"/>
          </a:p>
        </p:txBody>
      </p:sp>
      <p:grpSp>
        <p:nvGrpSpPr>
          <p:cNvPr id="37" name="Groep 36"/>
          <p:cNvGrpSpPr/>
          <p:nvPr/>
        </p:nvGrpSpPr>
        <p:grpSpPr>
          <a:xfrm>
            <a:off x="2019041" y="3092077"/>
            <a:ext cx="4604874" cy="2522329"/>
            <a:chOff x="2019041" y="3092077"/>
            <a:chExt cx="4604874" cy="2522329"/>
          </a:xfrm>
        </p:grpSpPr>
        <p:sp>
          <p:nvSpPr>
            <p:cNvPr id="25" name="Tekstvak 24"/>
            <p:cNvSpPr txBox="1"/>
            <p:nvPr/>
          </p:nvSpPr>
          <p:spPr>
            <a:xfrm>
              <a:off x="2019041" y="3092077"/>
              <a:ext cx="5998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10</a:t>
              </a:r>
              <a:r>
                <a:rPr lang="en-US" sz="2400" baseline="30000" dirty="0" smtClean="0">
                  <a:solidFill>
                    <a:srgbClr val="FF0000"/>
                  </a:solidFill>
                  <a:latin typeface="Calibri" pitchFamily="34" charset="0"/>
                </a:rPr>
                <a:t>2</a:t>
              </a:r>
              <a:endParaRPr lang="nl-NL" sz="2400" baseline="300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7" name="Tekstvak 26"/>
            <p:cNvSpPr txBox="1"/>
            <p:nvPr/>
          </p:nvSpPr>
          <p:spPr>
            <a:xfrm>
              <a:off x="2111032" y="3467638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10</a:t>
              </a:r>
              <a:r>
                <a:rPr lang="en-US" sz="2400" baseline="30000" dirty="0" smtClean="0">
                  <a:solidFill>
                    <a:srgbClr val="FF0000"/>
                  </a:solidFill>
                  <a:latin typeface="Calibri" pitchFamily="34" charset="0"/>
                </a:rPr>
                <a:t>-6</a:t>
              </a:r>
              <a:endParaRPr lang="nl-NL" sz="2400" baseline="300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8" name="Tekstvak 27"/>
            <p:cNvSpPr txBox="1"/>
            <p:nvPr/>
          </p:nvSpPr>
          <p:spPr>
            <a:xfrm>
              <a:off x="2142291" y="3824055"/>
              <a:ext cx="59984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10</a:t>
              </a:r>
              <a:r>
                <a:rPr lang="en-US" sz="2400" baseline="30000" dirty="0" smtClean="0">
                  <a:solidFill>
                    <a:srgbClr val="FF0000"/>
                  </a:solidFill>
                  <a:latin typeface="Calibri" pitchFamily="34" charset="0"/>
                </a:rPr>
                <a:t>6</a:t>
              </a:r>
              <a:endParaRPr lang="nl-NL" sz="2400" baseline="300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29" name="Tekstvak 28"/>
            <p:cNvSpPr txBox="1"/>
            <p:nvPr/>
          </p:nvSpPr>
          <p:spPr>
            <a:xfrm>
              <a:off x="2215281" y="4196631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10</a:t>
              </a:r>
              <a:r>
                <a:rPr lang="en-US" baseline="30000" dirty="0" smtClean="0">
                  <a:solidFill>
                    <a:srgbClr val="FF0000"/>
                  </a:solidFill>
                </a:rPr>
                <a:t>-9</a:t>
              </a:r>
              <a:endParaRPr lang="nl-NL" sz="2400" baseline="300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2" name="Tekstvak 31"/>
            <p:cNvSpPr txBox="1"/>
            <p:nvPr/>
          </p:nvSpPr>
          <p:spPr>
            <a:xfrm>
              <a:off x="2482524" y="4550141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10,8</a:t>
              </a:r>
              <a:endParaRPr lang="nl-NL" sz="2400" baseline="300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3" name="Tekstvak 32"/>
            <p:cNvSpPr txBox="1"/>
            <p:nvPr/>
          </p:nvSpPr>
          <p:spPr>
            <a:xfrm>
              <a:off x="2581587" y="4912704"/>
              <a:ext cx="8322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2.10</a:t>
              </a:r>
              <a:r>
                <a:rPr lang="en-US" sz="2400" baseline="30000" dirty="0" smtClean="0">
                  <a:solidFill>
                    <a:srgbClr val="FF0000"/>
                  </a:solidFill>
                  <a:latin typeface="Calibri" pitchFamily="34" charset="0"/>
                </a:rPr>
                <a:t>3</a:t>
              </a:r>
              <a:endParaRPr lang="nl-NL" sz="2400" baseline="300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hthoek 14"/>
                <p:cNvSpPr/>
                <p:nvPr/>
              </p:nvSpPr>
              <p:spPr>
                <a:xfrm>
                  <a:off x="4970253" y="4780973"/>
                  <a:ext cx="1587166" cy="83343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sup>
                            </m:sSup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kg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−6</m:t>
                                    </m:r>
                                  </m:sup>
                                </m:sSup>
                                <m:r>
                                  <a:rPr lang="en-US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US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m</m:t>
                                </m:r>
                              </m:e>
                              <m:sup>
                                <m:r>
                                  <a:rPr lang="en-US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p>
                          </m:den>
                        </m:f>
                      </m:oMath>
                    </m:oMathPara>
                  </a14:m>
                  <a:endParaRPr lang="nl-NL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Rechthoek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970253" y="4780973"/>
                  <a:ext cx="1587166" cy="833433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hthoek 33"/>
                <p:cNvSpPr/>
                <p:nvPr/>
              </p:nvSpPr>
              <p:spPr>
                <a:xfrm>
                  <a:off x="5017450" y="3467593"/>
                  <a:ext cx="1606465" cy="113140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sup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−3</m:t>
                                </m:r>
                              </m:sup>
                            </m:sSup>
                            <m:r>
                              <a:rPr lang="en-US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km</m:t>
                            </m:r>
                          </m:num>
                          <m:den>
                            <m:f>
                              <m:fPr>
                                <m:ctrlP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3600</m:t>
                                </m:r>
                              </m:den>
                            </m:f>
                            <m:r>
                              <a:rPr lang="en-US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</m:den>
                        </m:f>
                      </m:oMath>
                    </m:oMathPara>
                  </a14:m>
                  <a:endParaRPr lang="nl-NL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hthoek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17450" y="3467593"/>
                  <a:ext cx="1606465" cy="1131400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9" name="Rechte verbindingslijn met pijl 18"/>
            <p:cNvCxnSpPr>
              <a:endCxn id="34" idx="1"/>
            </p:cNvCxnSpPr>
            <p:nvPr/>
          </p:nvCxnSpPr>
          <p:spPr>
            <a:xfrm flipV="1">
              <a:off x="4019739" y="4033293"/>
              <a:ext cx="997711" cy="74768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Rechte verbindingslijn met pijl 35"/>
            <p:cNvCxnSpPr>
              <a:endCxn id="15" idx="1"/>
            </p:cNvCxnSpPr>
            <p:nvPr/>
          </p:nvCxnSpPr>
          <p:spPr>
            <a:xfrm>
              <a:off x="4255129" y="5197689"/>
              <a:ext cx="715124" cy="1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1975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" grpId="0"/>
      <p:bldP spid="5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us.123rf.com/400wm/400/400/stuartphoto/stuartphoto1112/stuartphoto111200102/11725359-misschien-ja-nee-red-dice-vertegenwoordigt-onzekerheid-en-besluit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8424" y="405457"/>
            <a:ext cx="1255576" cy="125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§1.4 </a:t>
            </a:r>
            <a:r>
              <a:rPr lang="nl-NL" dirty="0" smtClean="0"/>
              <a:t>Onzekerheden en significantie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47295" y="889708"/>
            <a:ext cx="8546123" cy="2389854"/>
          </a:xfrm>
        </p:spPr>
        <p:txBody>
          <a:bodyPr/>
          <a:lstStyle/>
          <a:p>
            <a:r>
              <a:rPr lang="nl-NL" b="1" dirty="0"/>
              <a:t>Meetonzekerheid</a:t>
            </a:r>
            <a:r>
              <a:rPr lang="nl-NL" dirty="0"/>
              <a:t> = fout bij het meten van een grootheid</a:t>
            </a:r>
          </a:p>
          <a:p>
            <a:pPr lvl="1"/>
            <a:r>
              <a:rPr lang="nl-NL" b="1" dirty="0"/>
              <a:t>Toevallige fout </a:t>
            </a:r>
            <a:r>
              <a:rPr lang="nl-NL" dirty="0"/>
              <a:t>= door schatting (schaal), random!</a:t>
            </a:r>
          </a:p>
          <a:p>
            <a:pPr lvl="1"/>
            <a:r>
              <a:rPr lang="nl-NL" b="1" dirty="0"/>
              <a:t>Systematische fout </a:t>
            </a:r>
            <a:r>
              <a:rPr lang="nl-NL" dirty="0"/>
              <a:t>= in elke meting, bijv. </a:t>
            </a:r>
            <a:r>
              <a:rPr lang="nl-NL" dirty="0" smtClean="0"/>
              <a:t>door </a:t>
            </a:r>
            <a:r>
              <a:rPr lang="nl-NL" dirty="0"/>
              <a:t>fout </a:t>
            </a:r>
            <a:r>
              <a:rPr lang="nl-NL" dirty="0" smtClean="0"/>
              <a:t>nulstand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-162322" y="3341481"/>
            <a:ext cx="7026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Notitie</a:t>
            </a:r>
            <a:r>
              <a:rPr lang="en-US" b="1" dirty="0" smtClean="0"/>
              <a:t> </a:t>
            </a:r>
            <a:r>
              <a:rPr lang="en-US" b="1" dirty="0" err="1" smtClean="0"/>
              <a:t>bekende</a:t>
            </a:r>
            <a:r>
              <a:rPr lang="en-US" b="1" dirty="0" smtClean="0"/>
              <a:t> </a:t>
            </a:r>
            <a:r>
              <a:rPr lang="en-US" b="1" dirty="0" err="1" smtClean="0"/>
              <a:t>onzekerheid</a:t>
            </a:r>
            <a:r>
              <a:rPr lang="en-US" b="1" dirty="0" smtClean="0"/>
              <a:t>: </a:t>
            </a:r>
            <a:r>
              <a:rPr lang="nl-NL" dirty="0" smtClean="0"/>
              <a:t>s = 29,4 </a:t>
            </a:r>
            <a:r>
              <a:rPr lang="nl-NL" dirty="0"/>
              <a:t>± 0,2 </a:t>
            </a:r>
            <a:r>
              <a:rPr lang="nl-NL" dirty="0" smtClean="0"/>
              <a:t>cm</a:t>
            </a:r>
            <a:r>
              <a:rPr lang="nl-NL" b="1" dirty="0" smtClean="0"/>
              <a:t>	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29189" y="3955024"/>
            <a:ext cx="53628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alibri" pitchFamily="34" charset="0"/>
              </a:rPr>
              <a:t>Richtlijn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foutenschatting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bij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aflezen</a:t>
            </a:r>
            <a:r>
              <a:rPr lang="en-US" sz="2400" b="1" dirty="0" smtClean="0">
                <a:latin typeface="Calibri" pitchFamily="34" charset="0"/>
              </a:rPr>
              <a:t>: </a:t>
            </a:r>
            <a:r>
              <a:rPr lang="en-US" dirty="0" smtClean="0"/>
              <a:t>1/10 van de </a:t>
            </a:r>
            <a:r>
              <a:rPr lang="en-US" dirty="0" err="1" smtClean="0"/>
              <a:t>kleinste</a:t>
            </a:r>
            <a:r>
              <a:rPr lang="en-US" dirty="0" smtClean="0"/>
              <a:t> </a:t>
            </a:r>
            <a:r>
              <a:rPr lang="en-US" dirty="0" err="1" smtClean="0"/>
              <a:t>schaal</a:t>
            </a:r>
            <a:endParaRPr lang="nl-NL" sz="2400" dirty="0" smtClean="0">
              <a:latin typeface="Calibri" pitchFamily="34" charset="0"/>
            </a:endParaRPr>
          </a:p>
        </p:txBody>
      </p:sp>
      <p:pic>
        <p:nvPicPr>
          <p:cNvPr id="8" name="Picture 2" descr="http://chemwiki.ucdavis.edu/@api/deki/files/50403/strekfar.jpg?revision=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4" t="4400" r="22736" b="2705"/>
          <a:stretch/>
        </p:blipFill>
        <p:spPr bwMode="auto">
          <a:xfrm>
            <a:off x="6591924" y="3212561"/>
            <a:ext cx="2552076" cy="3484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kstvak 9"/>
          <p:cNvSpPr txBox="1"/>
          <p:nvPr/>
        </p:nvSpPr>
        <p:spPr>
          <a:xfrm>
            <a:off x="4057256" y="5399564"/>
            <a:ext cx="2534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40,03 ± 0,01 mL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Symbol" panose="05050102010706020507" pitchFamily="18" charset="2"/>
              </a:rPr>
              <a:t></a:t>
            </a:r>
            <a:endParaRPr lang="nl-NL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-171371" y="2367659"/>
            <a:ext cx="92882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Afspraak</a:t>
            </a:r>
            <a:r>
              <a:rPr lang="en-US" b="1" dirty="0" smtClean="0"/>
              <a:t> “</a:t>
            </a:r>
            <a:r>
              <a:rPr lang="en-US" b="1" dirty="0" err="1" smtClean="0"/>
              <a:t>onbekende</a:t>
            </a:r>
            <a:r>
              <a:rPr lang="en-US" b="1" dirty="0" smtClean="0"/>
              <a:t>” </a:t>
            </a:r>
            <a:r>
              <a:rPr lang="en-US" b="1" dirty="0" err="1" smtClean="0"/>
              <a:t>onzekerheid</a:t>
            </a:r>
            <a:r>
              <a:rPr lang="en-US" b="1" dirty="0" smtClean="0"/>
              <a:t>: </a:t>
            </a:r>
            <a:r>
              <a:rPr lang="nl-NL" dirty="0" smtClean="0"/>
              <a:t>s = 65,3 cm betekent s zit tussen 65,25 cm en 65,35 cm in.</a:t>
            </a:r>
            <a:r>
              <a:rPr lang="nl-NL" b="1" dirty="0" smtClean="0"/>
              <a:t>	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3477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00698" y="178443"/>
            <a:ext cx="8519747" cy="595801"/>
          </a:xfrm>
        </p:spPr>
        <p:txBody>
          <a:bodyPr/>
          <a:lstStyle/>
          <a:p>
            <a:r>
              <a:rPr lang="nl-NL" dirty="0" smtClean="0"/>
              <a:t>Significantie</a:t>
            </a:r>
            <a:endParaRPr lang="nl-NL" dirty="0"/>
          </a:p>
        </p:txBody>
      </p:sp>
      <p:sp>
        <p:nvSpPr>
          <p:cNvPr id="2" name="TextBox 1"/>
          <p:cNvSpPr txBox="1"/>
          <p:nvPr/>
        </p:nvSpPr>
        <p:spPr>
          <a:xfrm>
            <a:off x="58906" y="1803485"/>
            <a:ext cx="894482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err="1" smtClean="0">
                <a:latin typeface="Calibri" pitchFamily="34" charset="0"/>
              </a:rPr>
              <a:t>Rekenregels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voor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afronden</a:t>
            </a:r>
            <a:r>
              <a:rPr lang="en-US" sz="2400" b="1" dirty="0" smtClean="0">
                <a:latin typeface="Calibri" pitchFamily="34" charset="0"/>
              </a:rPr>
              <a:t> van </a:t>
            </a:r>
            <a:r>
              <a:rPr lang="en-US" sz="2400" b="1" dirty="0" err="1" smtClean="0">
                <a:latin typeface="Calibri" pitchFamily="34" charset="0"/>
              </a:rPr>
              <a:t>berekeningen</a:t>
            </a:r>
            <a:endParaRPr lang="en-US" sz="2400" dirty="0" smtClean="0">
              <a:latin typeface="Calibri" pitchFamily="34" charset="0"/>
            </a:endParaRPr>
          </a:p>
          <a:p>
            <a:pPr marL="800100" lvl="1" indent="-342900">
              <a:buFont typeface="Arial" pitchFamily="34" charset="0"/>
              <a:buChar char="•"/>
            </a:pPr>
            <a:r>
              <a:rPr lang="nl-NL" dirty="0" smtClean="0">
                <a:sym typeface="Symbol"/>
              </a:rPr>
              <a:t> en / 	</a:t>
            </a:r>
            <a:r>
              <a:rPr lang="nl-NL" dirty="0" smtClean="0"/>
              <a:t>eindantwoord in </a:t>
            </a:r>
            <a:r>
              <a:rPr lang="nl-NL" dirty="0">
                <a:solidFill>
                  <a:srgbClr val="FF0000"/>
                </a:solidFill>
              </a:rPr>
              <a:t>evenveel</a:t>
            </a:r>
            <a:r>
              <a:rPr lang="nl-NL" dirty="0"/>
              <a:t> </a:t>
            </a:r>
            <a:r>
              <a:rPr lang="nl-NL" dirty="0">
                <a:solidFill>
                  <a:srgbClr val="0070C0"/>
                </a:solidFill>
              </a:rPr>
              <a:t>significante cijfers </a:t>
            </a:r>
            <a:r>
              <a:rPr lang="nl-NL" dirty="0" smtClean="0"/>
              <a:t>als de 			beginwaarde </a:t>
            </a:r>
            <a:r>
              <a:rPr lang="nl-NL" dirty="0"/>
              <a:t>met de </a:t>
            </a:r>
            <a:r>
              <a:rPr lang="nl-NL" dirty="0">
                <a:solidFill>
                  <a:srgbClr val="FF0000"/>
                </a:solidFill>
              </a:rPr>
              <a:t>minste</a:t>
            </a:r>
            <a:r>
              <a:rPr lang="nl-NL" dirty="0"/>
              <a:t> </a:t>
            </a:r>
            <a:r>
              <a:rPr lang="nl-NL" dirty="0">
                <a:solidFill>
                  <a:srgbClr val="0070C0"/>
                </a:solidFill>
              </a:rPr>
              <a:t>significante cijfers</a:t>
            </a:r>
            <a:r>
              <a:rPr lang="nl-NL" dirty="0" smtClean="0"/>
              <a:t>.</a:t>
            </a:r>
          </a:p>
          <a:p>
            <a:pPr lvl="1"/>
            <a:r>
              <a:rPr lang="nl-NL" dirty="0"/>
              <a:t>	</a:t>
            </a:r>
            <a:r>
              <a:rPr lang="nl-NL" dirty="0" smtClean="0"/>
              <a:t>		</a:t>
            </a:r>
            <a:r>
              <a:rPr lang="nl-NL" dirty="0"/>
              <a:t>Bijv. </a:t>
            </a:r>
            <a:r>
              <a:rPr lang="nl-NL" dirty="0" smtClean="0"/>
              <a:t>153,7cm </a:t>
            </a:r>
            <a:r>
              <a:rPr lang="nl-NL" dirty="0" smtClean="0">
                <a:sym typeface="Symbol"/>
              </a:rPr>
              <a:t> </a:t>
            </a:r>
            <a:r>
              <a:rPr lang="nl-NL" dirty="0" smtClean="0"/>
              <a:t>82,6cm=12695,62 </a:t>
            </a:r>
            <a:r>
              <a:rPr lang="nl-NL" dirty="0"/>
              <a:t>= 1,27</a:t>
            </a:r>
            <a:r>
              <a:rPr lang="nl-NL" dirty="0">
                <a:sym typeface="Symbol"/>
              </a:rPr>
              <a:t></a:t>
            </a:r>
            <a:r>
              <a:rPr lang="nl-NL" dirty="0" smtClean="0">
                <a:sym typeface="Symbol"/>
              </a:rPr>
              <a:t>10</a:t>
            </a:r>
            <a:r>
              <a:rPr lang="nl-NL" baseline="30000" dirty="0" smtClean="0">
                <a:sym typeface="Symbol"/>
              </a:rPr>
              <a:t>4 </a:t>
            </a:r>
            <a:r>
              <a:rPr lang="nl-NL" dirty="0" smtClean="0">
                <a:sym typeface="Symbol"/>
              </a:rPr>
              <a:t>cm</a:t>
            </a:r>
            <a:r>
              <a:rPr lang="nl-NL" baseline="30000" dirty="0" smtClean="0">
                <a:sym typeface="Symbol"/>
              </a:rPr>
              <a:t>2</a:t>
            </a:r>
            <a:endParaRPr lang="nl-NL" baseline="300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nl-NL" dirty="0" smtClean="0"/>
              <a:t>+ en -	eindantwoord in </a:t>
            </a:r>
            <a:r>
              <a:rPr lang="nl-NL" dirty="0">
                <a:solidFill>
                  <a:srgbClr val="FF0000"/>
                </a:solidFill>
              </a:rPr>
              <a:t>evenveel</a:t>
            </a:r>
            <a:r>
              <a:rPr lang="nl-NL" dirty="0"/>
              <a:t> </a:t>
            </a:r>
            <a:r>
              <a:rPr lang="nl-NL" dirty="0">
                <a:solidFill>
                  <a:srgbClr val="0070C0"/>
                </a:solidFill>
              </a:rPr>
              <a:t>getallen achter de </a:t>
            </a:r>
            <a:r>
              <a:rPr lang="nl-NL" dirty="0" smtClean="0">
                <a:solidFill>
                  <a:srgbClr val="0070C0"/>
                </a:solidFill>
              </a:rPr>
              <a:t>komma 		</a:t>
            </a:r>
            <a:r>
              <a:rPr lang="nl-NL" dirty="0" smtClean="0"/>
              <a:t>als </a:t>
            </a:r>
            <a:r>
              <a:rPr lang="nl-NL" dirty="0"/>
              <a:t>de beginwaarde met de </a:t>
            </a:r>
            <a:r>
              <a:rPr lang="nl-NL" dirty="0">
                <a:solidFill>
                  <a:srgbClr val="FF0000"/>
                </a:solidFill>
              </a:rPr>
              <a:t>minste</a:t>
            </a:r>
            <a:r>
              <a:rPr lang="nl-NL" dirty="0"/>
              <a:t> </a:t>
            </a:r>
            <a:r>
              <a:rPr lang="nl-NL" dirty="0">
                <a:solidFill>
                  <a:srgbClr val="0070C0"/>
                </a:solidFill>
              </a:rPr>
              <a:t>getallen </a:t>
            </a:r>
            <a:r>
              <a:rPr lang="nl-NL" dirty="0" smtClean="0">
                <a:solidFill>
                  <a:srgbClr val="0070C0"/>
                </a:solidFill>
              </a:rPr>
              <a:t>achter </a:t>
            </a:r>
            <a:r>
              <a:rPr lang="nl-NL" dirty="0">
                <a:solidFill>
                  <a:srgbClr val="0070C0"/>
                </a:solidFill>
              </a:rPr>
              <a:t>de </a:t>
            </a:r>
            <a:r>
              <a:rPr lang="nl-NL" dirty="0" smtClean="0">
                <a:solidFill>
                  <a:srgbClr val="0070C0"/>
                </a:solidFill>
              </a:rPr>
              <a:t>		komma</a:t>
            </a:r>
            <a:r>
              <a:rPr lang="nl-NL" dirty="0"/>
              <a:t>.</a:t>
            </a:r>
          </a:p>
          <a:p>
            <a:pPr lvl="2"/>
            <a:r>
              <a:rPr lang="nl-NL" dirty="0" smtClean="0"/>
              <a:t>		Bijv</a:t>
            </a:r>
            <a:r>
              <a:rPr lang="nl-NL" dirty="0"/>
              <a:t>. 62,80 m + 57,2 m = 121,0 m</a:t>
            </a:r>
          </a:p>
          <a:p>
            <a:pPr lvl="2"/>
            <a:r>
              <a:rPr lang="nl-NL" dirty="0" smtClean="0"/>
              <a:t>		Bijv</a:t>
            </a:r>
            <a:r>
              <a:rPr lang="nl-NL" dirty="0"/>
              <a:t>. 62,80 m – 57,2 m = 5,6 </a:t>
            </a:r>
            <a:r>
              <a:rPr lang="nl-NL" dirty="0" smtClean="0"/>
              <a:t>m</a:t>
            </a:r>
          </a:p>
          <a:p>
            <a:pPr lvl="2"/>
            <a:r>
              <a:rPr lang="en-US" dirty="0"/>
              <a:t>	</a:t>
            </a:r>
            <a:r>
              <a:rPr lang="en-US" b="1" dirty="0" smtClean="0"/>
              <a:t>Let op</a:t>
            </a:r>
            <a:r>
              <a:rPr lang="en-US" dirty="0" smtClean="0"/>
              <a:t>: </a:t>
            </a:r>
            <a:r>
              <a:rPr lang="en-US" dirty="0" err="1" smtClean="0"/>
              <a:t>bij</a:t>
            </a:r>
            <a:r>
              <a:rPr lang="en-US" dirty="0" smtClean="0"/>
              <a:t> </a:t>
            </a:r>
            <a:r>
              <a:rPr lang="en-US" dirty="0" err="1" smtClean="0"/>
              <a:t>verschillende</a:t>
            </a:r>
            <a:r>
              <a:rPr lang="en-US" dirty="0" smtClean="0"/>
              <a:t> </a:t>
            </a:r>
            <a:r>
              <a:rPr lang="en-US" dirty="0" err="1" smtClean="0"/>
              <a:t>eenheden</a:t>
            </a:r>
            <a:r>
              <a:rPr lang="en-US" dirty="0" smtClean="0"/>
              <a:t> </a:t>
            </a:r>
            <a:r>
              <a:rPr lang="en-US" dirty="0" err="1" smtClean="0"/>
              <a:t>eerst</a:t>
            </a:r>
            <a:r>
              <a:rPr lang="en-US" dirty="0" smtClean="0"/>
              <a:t> </a:t>
            </a:r>
            <a:r>
              <a:rPr lang="en-US" dirty="0" err="1" smtClean="0"/>
              <a:t>omrekenen</a:t>
            </a:r>
            <a:r>
              <a:rPr lang="en-US" dirty="0" smtClean="0"/>
              <a:t> 	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dezelfde</a:t>
            </a:r>
            <a:r>
              <a:rPr lang="en-US" dirty="0" smtClean="0"/>
              <a:t>! </a:t>
            </a:r>
          </a:p>
          <a:p>
            <a:pPr lvl="2"/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err="1" smtClean="0"/>
              <a:t>Bijv</a:t>
            </a:r>
            <a:r>
              <a:rPr lang="en-US" dirty="0" smtClean="0"/>
              <a:t>. 2,8 cm+1,28 m = 0,028 m+1,28 m = 1,308 m 							   = 1,31 m</a:t>
            </a:r>
            <a:endParaRPr lang="nl-NL" dirty="0"/>
          </a:p>
          <a:p>
            <a:pPr marL="800100" lvl="1" indent="-342900">
              <a:buFont typeface="Arial" pitchFamily="34" charset="0"/>
              <a:buChar char="•"/>
            </a:pPr>
            <a:endParaRPr lang="en-US" dirty="0" smtClean="0">
              <a:latin typeface="Calibri" pitchFamily="34" charset="0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59205" y="850805"/>
            <a:ext cx="8661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 err="1" smtClean="0">
                <a:latin typeface="Calibri" pitchFamily="34" charset="0"/>
              </a:rPr>
              <a:t>Significante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b="1" dirty="0" err="1" smtClean="0">
                <a:latin typeface="Calibri" pitchFamily="34" charset="0"/>
              </a:rPr>
              <a:t>cijfers</a:t>
            </a:r>
            <a:r>
              <a:rPr lang="en-US" sz="2400" b="1" dirty="0" smtClean="0">
                <a:latin typeface="Calibri" pitchFamily="34" charset="0"/>
              </a:rPr>
              <a:t> </a:t>
            </a:r>
            <a:r>
              <a:rPr lang="en-US" sz="2400" dirty="0" smtClean="0">
                <a:latin typeface="Calibri" pitchFamily="34" charset="0"/>
              </a:rPr>
              <a:t>= het </a:t>
            </a:r>
            <a:r>
              <a:rPr lang="en-US" sz="2400" dirty="0" err="1" smtClean="0">
                <a:latin typeface="Calibri" pitchFamily="34" charset="0"/>
              </a:rPr>
              <a:t>aantal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cijfers</a:t>
            </a:r>
            <a:r>
              <a:rPr lang="en-US" sz="2400" dirty="0" smtClean="0">
                <a:latin typeface="Calibri" pitchFamily="34" charset="0"/>
              </a:rPr>
              <a:t> in </a:t>
            </a:r>
            <a:r>
              <a:rPr lang="en-US" sz="2400" dirty="0" err="1" smtClean="0">
                <a:latin typeface="Calibri" pitchFamily="34" charset="0"/>
              </a:rPr>
              <a:t>een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getal</a:t>
            </a:r>
            <a:r>
              <a:rPr lang="en-US" sz="2400" dirty="0" smtClean="0">
                <a:latin typeface="Calibri" pitchFamily="34" charset="0"/>
              </a:rPr>
              <a:t>, </a:t>
            </a:r>
            <a:r>
              <a:rPr lang="en-US" sz="2400" dirty="0" err="1" smtClean="0">
                <a:latin typeface="Calibri" pitchFamily="34" charset="0"/>
              </a:rPr>
              <a:t>waarbij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nullen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aan</a:t>
            </a:r>
            <a:r>
              <a:rPr lang="en-US" sz="2400" dirty="0" smtClean="0">
                <a:latin typeface="Calibri" pitchFamily="34" charset="0"/>
              </a:rPr>
              <a:t> het begin </a:t>
            </a:r>
            <a:r>
              <a:rPr lang="en-US" sz="2400" dirty="0" err="1" smtClean="0">
                <a:latin typeface="Calibri" pitchFamily="34" charset="0"/>
              </a:rPr>
              <a:t>niet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meetellen</a:t>
            </a:r>
            <a:r>
              <a:rPr lang="en-US" sz="2400" dirty="0" smtClean="0">
                <a:latin typeface="Calibri" pitchFamily="34" charset="0"/>
              </a:rPr>
              <a:t>, en de 10-macht </a:t>
            </a:r>
            <a:r>
              <a:rPr lang="en-US" sz="2400" dirty="0" err="1" smtClean="0">
                <a:latin typeface="Calibri" pitchFamily="34" charset="0"/>
              </a:rPr>
              <a:t>ook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niet</a:t>
            </a:r>
            <a:r>
              <a:rPr lang="en-US" sz="2400" dirty="0" smtClean="0">
                <a:latin typeface="Calibri" pitchFamily="34" charset="0"/>
              </a:rPr>
              <a:t>.</a:t>
            </a: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32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 Yes-check!</a:t>
            </a:r>
            <a:endParaRPr lang="nl-NL" dirty="0"/>
          </a:p>
        </p:txBody>
      </p:sp>
      <p:pic>
        <p:nvPicPr>
          <p:cNvPr id="6" name="Picture 2" descr="http://stichtingjustincase.nl/wp-content/uploads/2015/05/Ye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8" t="10205" r="8979" b="17496"/>
          <a:stretch/>
        </p:blipFill>
        <p:spPr bwMode="auto">
          <a:xfrm>
            <a:off x="411399" y="914403"/>
            <a:ext cx="3033725" cy="1945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3800197" y="737793"/>
            <a:ext cx="5226111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</a:rPr>
              <a:t>Y</a:t>
            </a:r>
            <a:r>
              <a:rPr lang="en-US" sz="2400" dirty="0" smtClean="0">
                <a:latin typeface="Calibri" pitchFamily="34" charset="0"/>
              </a:rPr>
              <a:t>:  Yep, </a:t>
            </a:r>
            <a:r>
              <a:rPr lang="en-US" sz="2400" dirty="0" err="1" smtClean="0">
                <a:latin typeface="Calibri" pitchFamily="34" charset="0"/>
              </a:rPr>
              <a:t>dit</a:t>
            </a:r>
            <a:r>
              <a:rPr lang="en-US" sz="2400" dirty="0" smtClean="0">
                <a:latin typeface="Calibri" pitchFamily="34" charset="0"/>
              </a:rPr>
              <a:t> is het </a:t>
            </a:r>
            <a:r>
              <a:rPr lang="en-US" sz="2400" dirty="0" err="1" smtClean="0">
                <a:latin typeface="Calibri" pitchFamily="34" charset="0"/>
              </a:rPr>
              <a:t>antwoord</a:t>
            </a:r>
            <a:r>
              <a:rPr lang="en-US" sz="2400" dirty="0" smtClean="0">
                <a:latin typeface="Calibri" pitchFamily="34" charset="0"/>
              </a:rPr>
              <a:t> op de </a:t>
            </a:r>
            <a:r>
              <a:rPr lang="en-US" sz="2400" dirty="0" err="1" smtClean="0">
                <a:latin typeface="Calibri" pitchFamily="34" charset="0"/>
              </a:rPr>
              <a:t>vraag</a:t>
            </a:r>
            <a:r>
              <a:rPr lang="en-US" sz="2400" dirty="0" smtClean="0">
                <a:latin typeface="Calibri" pitchFamily="34" charset="0"/>
              </a:rPr>
              <a:t>!</a:t>
            </a:r>
          </a:p>
          <a:p>
            <a:r>
              <a:rPr lang="en-US" dirty="0"/>
              <a:t>	</a:t>
            </a:r>
            <a:r>
              <a:rPr lang="en-US" dirty="0" err="1" smtClean="0"/>
              <a:t>Toch</a:t>
            </a:r>
            <a:r>
              <a:rPr lang="en-US" dirty="0" smtClean="0"/>
              <a:t>? </a:t>
            </a:r>
            <a:r>
              <a:rPr lang="en-US" dirty="0" err="1" smtClean="0"/>
              <a:t>Controleer</a:t>
            </a:r>
            <a:r>
              <a:rPr lang="en-US" dirty="0" smtClean="0"/>
              <a:t> </a:t>
            </a:r>
            <a:r>
              <a:rPr lang="en-US" dirty="0" err="1" smtClean="0"/>
              <a:t>dit</a:t>
            </a:r>
            <a:r>
              <a:rPr lang="en-US" dirty="0" smtClean="0"/>
              <a:t>!</a:t>
            </a:r>
          </a:p>
          <a:p>
            <a:r>
              <a:rPr lang="en-US" sz="3600" b="1" dirty="0" smtClean="0">
                <a:solidFill>
                  <a:srgbClr val="FF0000"/>
                </a:solidFill>
                <a:latin typeface="Calibri" pitchFamily="34" charset="0"/>
              </a:rPr>
              <a:t>E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sz="2400" dirty="0" err="1" smtClean="0">
                <a:latin typeface="Calibri" pitchFamily="34" charset="0"/>
              </a:rPr>
              <a:t>Eenheid</a:t>
            </a:r>
            <a:endParaRPr lang="en-US" sz="2400" dirty="0" smtClean="0">
              <a:latin typeface="Calibri" pitchFamily="34" charset="0"/>
            </a:endParaRPr>
          </a:p>
          <a:p>
            <a:r>
              <a:rPr lang="en-US" sz="3600" b="1" dirty="0" smtClean="0">
                <a:solidFill>
                  <a:srgbClr val="FF0000"/>
                </a:solidFill>
              </a:rPr>
              <a:t>S</a:t>
            </a:r>
            <a:r>
              <a:rPr lang="en-US" dirty="0" smtClean="0"/>
              <a:t>: </a:t>
            </a:r>
            <a:r>
              <a:rPr lang="en-US" dirty="0" err="1" smtClean="0"/>
              <a:t>Significantie</a:t>
            </a:r>
            <a:endParaRPr lang="en-US" sz="2400" dirty="0" smtClean="0">
              <a:latin typeface="Calibri" pitchFamily="34" charset="0"/>
            </a:endParaRPr>
          </a:p>
          <a:p>
            <a:endParaRPr lang="nl-NL" sz="2400" dirty="0" smtClean="0">
              <a:latin typeface="Calibri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563419" y="3389048"/>
            <a:ext cx="81649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</a:rPr>
              <a:t>Let op</a:t>
            </a:r>
            <a:r>
              <a:rPr lang="en-US" sz="2400" dirty="0" smtClean="0">
                <a:latin typeface="Calibri" pitchFamily="34" charset="0"/>
              </a:rPr>
              <a:t>: </a:t>
            </a:r>
            <a:r>
              <a:rPr lang="en-US" sz="2400" dirty="0" err="1" smtClean="0">
                <a:latin typeface="Calibri" pitchFamily="34" charset="0"/>
              </a:rPr>
              <a:t>Afronden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alleen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bij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einduitkomst</a:t>
            </a:r>
            <a:r>
              <a:rPr lang="en-US" sz="2400" dirty="0" smtClean="0">
                <a:latin typeface="Calibri" pitchFamily="34" charset="0"/>
              </a:rPr>
              <a:t>!</a:t>
            </a:r>
          </a:p>
          <a:p>
            <a:r>
              <a:rPr lang="en-US" dirty="0"/>
              <a:t>	</a:t>
            </a:r>
            <a:r>
              <a:rPr lang="en-US" dirty="0" err="1" smtClean="0"/>
              <a:t>Tussenantwoorden</a:t>
            </a:r>
            <a:r>
              <a:rPr lang="en-US" dirty="0" smtClean="0"/>
              <a:t> in </a:t>
            </a:r>
            <a:r>
              <a:rPr lang="en-US" dirty="0" err="1" smtClean="0"/>
              <a:t>tenminste</a:t>
            </a:r>
            <a:r>
              <a:rPr lang="en-US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dirty="0" smtClean="0"/>
              <a:t> </a:t>
            </a:r>
            <a:r>
              <a:rPr lang="en-US" dirty="0" err="1" smtClean="0"/>
              <a:t>significante</a:t>
            </a:r>
            <a:r>
              <a:rPr lang="en-US" dirty="0" smtClean="0"/>
              <a:t> </a:t>
            </a:r>
            <a:r>
              <a:rPr lang="en-US" dirty="0" err="1" smtClean="0"/>
              <a:t>cijfers</a:t>
            </a:r>
            <a:r>
              <a:rPr lang="en-US" dirty="0" smtClean="0"/>
              <a:t> 	</a:t>
            </a:r>
            <a:r>
              <a:rPr lang="en-US" b="1" dirty="0" smtClean="0">
                <a:solidFill>
                  <a:srgbClr val="FF0000"/>
                </a:solidFill>
              </a:rPr>
              <a:t>extra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meenemen</a:t>
            </a:r>
            <a:r>
              <a:rPr lang="en-US" dirty="0" smtClean="0"/>
              <a:t>!</a:t>
            </a:r>
            <a:endParaRPr lang="nl-NL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874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200</Words>
  <Application>Microsoft Office PowerPoint</Application>
  <PresentationFormat>On-screen Show (4:3)</PresentationFormat>
  <Paragraphs>48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 Math</vt:lpstr>
      <vt:lpstr>Symbol</vt:lpstr>
      <vt:lpstr>Office-thema</vt:lpstr>
      <vt:lpstr>§1.3 Gemengde eenheden omzetten</vt:lpstr>
      <vt:lpstr>§1.4 Onzekerheden en significantie</vt:lpstr>
      <vt:lpstr>Significantie</vt:lpstr>
      <vt:lpstr>De Yes-check!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Prabha</cp:lastModifiedBy>
  <cp:revision>436</cp:revision>
  <dcterms:created xsi:type="dcterms:W3CDTF">2011-12-07T18:12:19Z</dcterms:created>
  <dcterms:modified xsi:type="dcterms:W3CDTF">2015-09-14T12:41:01Z</dcterms:modified>
</cp:coreProperties>
</file>